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8" r:id="rId2"/>
    <p:sldId id="261" r:id="rId3"/>
    <p:sldId id="262" r:id="rId4"/>
    <p:sldId id="263" r:id="rId5"/>
    <p:sldId id="264" r:id="rId6"/>
    <p:sldId id="274" r:id="rId7"/>
    <p:sldId id="265" r:id="rId8"/>
    <p:sldId id="267" r:id="rId9"/>
    <p:sldId id="272" r:id="rId10"/>
    <p:sldId id="275" r:id="rId11"/>
    <p:sldId id="268" r:id="rId12"/>
    <p:sldId id="278" r:id="rId13"/>
    <p:sldId id="270" r:id="rId14"/>
    <p:sldId id="279" r:id="rId15"/>
    <p:sldId id="276" r:id="rId16"/>
    <p:sldId id="266" r:id="rId17"/>
    <p:sldId id="277" r:id="rId18"/>
    <p:sldId id="269" r:id="rId19"/>
    <p:sldId id="280" r:id="rId20"/>
    <p:sldId id="281" r:id="rId21"/>
    <p:sldId id="282" r:id="rId22"/>
    <p:sldId id="271" r:id="rId23"/>
    <p:sldId id="27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ACD9"/>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95"/>
    <p:restoredTop sz="86082" autoAdjust="0"/>
  </p:normalViewPr>
  <p:slideViewPr>
    <p:cSldViewPr snapToGrid="0" snapToObjects="1">
      <p:cViewPr varScale="1">
        <p:scale>
          <a:sx n="73" d="100"/>
          <a:sy n="73" d="100"/>
        </p:scale>
        <p:origin x="84" y="197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3/8/2019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other than “weaknesses”</a:t>
            </a:r>
          </a:p>
          <a:p>
            <a:r>
              <a:rPr lang="en-US" dirty="0"/>
              <a:t>For resilience, systems can always be exploited</a:t>
            </a:r>
          </a:p>
        </p:txBody>
      </p:sp>
      <p:sp>
        <p:nvSpPr>
          <p:cNvPr id="4" name="Slide Number Placeholder 3"/>
          <p:cNvSpPr>
            <a:spLocks noGrp="1"/>
          </p:cNvSpPr>
          <p:nvPr>
            <p:ph type="sldNum" sz="quarter" idx="5"/>
          </p:nvPr>
        </p:nvSpPr>
        <p:spPr/>
        <p:txBody>
          <a:bodyPr/>
          <a:lstStyle/>
          <a:p>
            <a:fld id="{A2430F75-B5EC-044F-A636-30352D0A1350}" type="slidenum">
              <a:rPr lang="en-US" smtClean="0"/>
              <a:t>3</a:t>
            </a:fld>
            <a:endParaRPr lang="en-US" dirty="0"/>
          </a:p>
        </p:txBody>
      </p:sp>
    </p:spTree>
    <p:extLst>
      <p:ext uri="{BB962C8B-B14F-4D97-AF65-F5344CB8AC3E}">
        <p14:creationId xmlns:p14="http://schemas.microsoft.com/office/powerpoint/2010/main" val="319079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a:p>
            <a:pPr marL="171450" indent="-171450">
              <a:buFont typeface="Arial" panose="020B0604020202020204" pitchFamily="34" charset="0"/>
              <a:buChar char="•"/>
            </a:pPr>
            <a:r>
              <a:rPr lang="en-US" dirty="0"/>
              <a:t>Sandia focuses on developing rules of engagement</a:t>
            </a:r>
          </a:p>
          <a:p>
            <a:pPr marL="171450" indent="-171450">
              <a:buFont typeface="Arial" panose="020B0604020202020204" pitchFamily="34" charset="0"/>
              <a:buChar char="•"/>
            </a:pPr>
            <a:r>
              <a:rPr lang="en-US" dirty="0"/>
              <a:t>Reference for IDART</a:t>
            </a:r>
          </a:p>
        </p:txBody>
      </p:sp>
      <p:sp>
        <p:nvSpPr>
          <p:cNvPr id="4" name="Slide Number Placeholder 3"/>
          <p:cNvSpPr>
            <a:spLocks noGrp="1"/>
          </p:cNvSpPr>
          <p:nvPr>
            <p:ph type="sldNum" sz="quarter" idx="10"/>
          </p:nvPr>
        </p:nvSpPr>
        <p:spPr/>
        <p:txBody>
          <a:bodyPr/>
          <a:lstStyle/>
          <a:p>
            <a:fld id="{A2430F75-B5EC-044F-A636-30352D0A1350}" type="slidenum">
              <a:rPr lang="en-US" smtClean="0"/>
              <a:t>4</a:t>
            </a:fld>
            <a:endParaRPr lang="en-US" dirty="0"/>
          </a:p>
        </p:txBody>
      </p:sp>
    </p:spTree>
    <p:extLst>
      <p:ext uri="{BB962C8B-B14F-4D97-AF65-F5344CB8AC3E}">
        <p14:creationId xmlns:p14="http://schemas.microsoft.com/office/powerpoint/2010/main" val="4114301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system: Integrity; spoofing system state or changing SCADA commands (e.g., generator set point)</a:t>
            </a:r>
          </a:p>
          <a:p>
            <a:endParaRPr lang="en-US" dirty="0"/>
          </a:p>
          <a:p>
            <a:r>
              <a:rPr lang="en-US" dirty="0"/>
              <a:t>Add in 2001 reference from RAND report</a:t>
            </a:r>
          </a:p>
          <a:p>
            <a:endParaRPr lang="en-US" dirty="0"/>
          </a:p>
          <a:p>
            <a:r>
              <a:rPr lang="en-US" dirty="0"/>
              <a:t>Confidentiality: OPM breach</a:t>
            </a:r>
          </a:p>
          <a:p>
            <a:r>
              <a:rPr lang="en-US" dirty="0"/>
              <a:t>Power system availability: NERC issued $10 million in fines due to Duke Energy’s cyber risk</a:t>
            </a:r>
          </a:p>
        </p:txBody>
      </p:sp>
      <p:sp>
        <p:nvSpPr>
          <p:cNvPr id="4" name="Slide Number Placeholder 3"/>
          <p:cNvSpPr>
            <a:spLocks noGrp="1"/>
          </p:cNvSpPr>
          <p:nvPr>
            <p:ph type="sldNum" sz="quarter" idx="10"/>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2157414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just nightmare scenarios, want to quantify consequence for any threat/vulnerability.</a:t>
            </a:r>
          </a:p>
          <a:p>
            <a:endParaRPr lang="en-US" dirty="0"/>
          </a:p>
          <a:p>
            <a:r>
              <a:rPr lang="en-US" dirty="0"/>
              <a:t>Can be done quantitatively if data exist</a:t>
            </a:r>
          </a:p>
          <a:p>
            <a:r>
              <a:rPr lang="en-US" dirty="0"/>
              <a:t>Can also be done qualitatively (as in CSA or NETCOM project).</a:t>
            </a:r>
          </a:p>
          <a:p>
            <a:endParaRPr lang="en-US" dirty="0"/>
          </a:p>
          <a:p>
            <a:r>
              <a:rPr lang="en-US" dirty="0"/>
              <a:t>For NETCOM, we categorized low-level metrics then determined how those mapped into CIA for the system as a whole.</a:t>
            </a:r>
          </a:p>
          <a:p>
            <a:r>
              <a:rPr lang="en-US" dirty="0"/>
              <a:t>For CSA, we categorized based on industry.</a:t>
            </a:r>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2851506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working to develop more rigorous adversary models using SME survey data</a:t>
            </a:r>
          </a:p>
        </p:txBody>
      </p:sp>
      <p:sp>
        <p:nvSpPr>
          <p:cNvPr id="4" name="Slide Number Placeholder 3"/>
          <p:cNvSpPr>
            <a:spLocks noGrp="1"/>
          </p:cNvSpPr>
          <p:nvPr>
            <p:ph type="sldNum" sz="quarter" idx="10"/>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2953281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3297447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3251849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323135348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3/8/2019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3/8/2019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3/8/2019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3/8/2019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3/8/2019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3/8/2019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3/8/2019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3/8/2019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3/8/2019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3/8/2019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3/8/2019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3/8/2019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3/8/2019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3/8/2019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3/8/2019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t>Select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19637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85D21-7785-4AA3-B58F-3B1BF8D05000}"/>
              </a:ext>
            </a:extLst>
          </p:cNvPr>
          <p:cNvSpPr>
            <a:spLocks noGrp="1"/>
          </p:cNvSpPr>
          <p:nvPr>
            <p:ph type="title"/>
          </p:nvPr>
        </p:nvSpPr>
        <p:spPr/>
        <p:txBody>
          <a:bodyPr/>
          <a:lstStyle/>
          <a:p>
            <a:r>
              <a:rPr lang="en-US" dirty="0"/>
              <a:t>Adversary Models: Generic Threat Matrix</a:t>
            </a:r>
          </a:p>
        </p:txBody>
      </p:sp>
      <p:sp>
        <p:nvSpPr>
          <p:cNvPr id="3" name="Slide Number Placeholder 2">
            <a:extLst>
              <a:ext uri="{FF2B5EF4-FFF2-40B4-BE49-F238E27FC236}">
                <a16:creationId xmlns:a16="http://schemas.microsoft.com/office/drawing/2014/main" id="{DAB78193-CA7D-4579-B97D-9F91F99CF99C}"/>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a:extLst>
              <a:ext uri="{FF2B5EF4-FFF2-40B4-BE49-F238E27FC236}">
                <a16:creationId xmlns:a16="http://schemas.microsoft.com/office/drawing/2014/main" id="{59A43B1E-3F43-486F-9FA4-F4A9F91CC3C5}"/>
              </a:ext>
            </a:extLst>
          </p:cNvPr>
          <p:cNvSpPr>
            <a:spLocks noGrp="1"/>
          </p:cNvSpPr>
          <p:nvPr>
            <p:ph type="body" sz="quarter" idx="10"/>
          </p:nvPr>
        </p:nvSpPr>
        <p:spPr>
          <a:xfrm>
            <a:off x="720648" y="1441697"/>
            <a:ext cx="10058400" cy="4841537"/>
          </a:xfrm>
        </p:spPr>
        <p:txBody>
          <a:bodyPr/>
          <a:lstStyle/>
          <a:p>
            <a:pPr>
              <a:buFont typeface="Arial" panose="020B0604020202020204" pitchFamily="34" charset="0"/>
              <a:buChar char="•"/>
            </a:pPr>
            <a:r>
              <a:rPr lang="en-US" dirty="0"/>
              <a:t> For IDART, hypothetical adversaries are qualitatively scored along six dimensions</a:t>
            </a:r>
            <a:r>
              <a:rPr lang="en-US" baseline="30000" dirty="0"/>
              <a:t>1</a:t>
            </a:r>
            <a:endParaRPr lang="en-US" dirty="0"/>
          </a:p>
          <a:p>
            <a:pPr lvl="1">
              <a:buFont typeface="Arial" panose="020B0604020202020204" pitchFamily="34" charset="0"/>
              <a:buChar char="•"/>
            </a:pPr>
            <a:r>
              <a:rPr lang="en-US" dirty="0"/>
              <a:t>Intensity: Risk tolerance for getting caught and negative consequences</a:t>
            </a:r>
          </a:p>
          <a:p>
            <a:pPr lvl="1">
              <a:buFont typeface="Arial" panose="020B0604020202020204" pitchFamily="34" charset="0"/>
              <a:buChar char="•"/>
            </a:pPr>
            <a:r>
              <a:rPr lang="en-US" dirty="0"/>
              <a:t>Stealth: Ability to maintain secrecy through attack</a:t>
            </a:r>
          </a:p>
          <a:p>
            <a:pPr lvl="1">
              <a:buFont typeface="Arial" panose="020B0604020202020204" pitchFamily="34" charset="0"/>
              <a:buChar char="•"/>
            </a:pPr>
            <a:r>
              <a:rPr lang="en-US" dirty="0"/>
              <a:t>Time: Amount of adversary is willing to spend planning, developing, and deploying attack</a:t>
            </a:r>
          </a:p>
          <a:p>
            <a:pPr lvl="1">
              <a:buFont typeface="Arial" panose="020B0604020202020204" pitchFamily="34" charset="0"/>
              <a:buChar char="•"/>
            </a:pPr>
            <a:r>
              <a:rPr lang="en-US" dirty="0"/>
              <a:t>Technical personnel: Size of technical team</a:t>
            </a:r>
          </a:p>
          <a:p>
            <a:pPr lvl="1">
              <a:buFont typeface="Arial" panose="020B0604020202020204" pitchFamily="34" charset="0"/>
              <a:buChar char="•"/>
            </a:pPr>
            <a:r>
              <a:rPr lang="en-US" dirty="0"/>
              <a:t>Knowledge: Level of cyber and other knowledge possessed by adversary</a:t>
            </a:r>
          </a:p>
          <a:p>
            <a:pPr lvl="1">
              <a:buFont typeface="Arial" panose="020B0604020202020204" pitchFamily="34" charset="0"/>
              <a:buChar char="•"/>
            </a:pPr>
            <a:r>
              <a:rPr lang="en-US" dirty="0"/>
              <a:t>Access: Ability to access facility or system, either by opportunity, force/coercion, or insider assistance</a:t>
            </a:r>
          </a:p>
          <a:p>
            <a:pPr>
              <a:buFont typeface="Arial" panose="020B0604020202020204" pitchFamily="34" charset="0"/>
              <a:buChar char="•"/>
            </a:pPr>
            <a:r>
              <a:rPr lang="en-US" dirty="0"/>
              <a:t> A fuzzy match of the hypothetical adversary to the threat matrix determines threat level (1-High to 8-Low)</a:t>
            </a:r>
          </a:p>
          <a:p>
            <a:pPr lvl="1">
              <a:buFont typeface="Arial" panose="020B0604020202020204" pitchFamily="34" charset="0"/>
              <a:buChar char="•"/>
            </a:pPr>
            <a:r>
              <a:rPr lang="en-US" dirty="0"/>
              <a:t>This is a subjective, deliberative process, often end up with more than one possible categorization</a:t>
            </a:r>
          </a:p>
        </p:txBody>
      </p:sp>
      <p:sp>
        <p:nvSpPr>
          <p:cNvPr id="5" name="TextBox 4">
            <a:extLst>
              <a:ext uri="{FF2B5EF4-FFF2-40B4-BE49-F238E27FC236}">
                <a16:creationId xmlns:a16="http://schemas.microsoft.com/office/drawing/2014/main" id="{5C325362-C0F8-4E56-A4CF-24416F7DE875}"/>
              </a:ext>
            </a:extLst>
          </p:cNvPr>
          <p:cNvSpPr txBox="1"/>
          <p:nvPr/>
        </p:nvSpPr>
        <p:spPr>
          <a:xfrm>
            <a:off x="720648" y="6356996"/>
            <a:ext cx="7939401" cy="276999"/>
          </a:xfrm>
          <a:prstGeom prst="rect">
            <a:avLst/>
          </a:prstGeom>
          <a:noFill/>
        </p:spPr>
        <p:txBody>
          <a:bodyPr wrap="square" rtlCol="0">
            <a:spAutoFit/>
          </a:bodyPr>
          <a:lstStyle/>
          <a:p>
            <a:r>
              <a:rPr lang="en-US" sz="1200" dirty="0">
                <a:latin typeface="+mj-lt"/>
              </a:rPr>
              <a:t>1. See SAND Report 2007-5791: Categorizing Threats for more details</a:t>
            </a:r>
          </a:p>
        </p:txBody>
      </p:sp>
    </p:spTree>
    <p:extLst>
      <p:ext uri="{BB962C8B-B14F-4D97-AF65-F5344CB8AC3E}">
        <p14:creationId xmlns:p14="http://schemas.microsoft.com/office/powerpoint/2010/main" val="11342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8FB7-09AE-4FCE-B89D-4F991C364592}"/>
              </a:ext>
            </a:extLst>
          </p:cNvPr>
          <p:cNvSpPr>
            <a:spLocks noGrp="1"/>
          </p:cNvSpPr>
          <p:nvPr>
            <p:ph type="title"/>
          </p:nvPr>
        </p:nvSpPr>
        <p:spPr/>
        <p:txBody>
          <a:bodyPr/>
          <a:lstStyle/>
          <a:p>
            <a:r>
              <a:rPr lang="en-US" dirty="0"/>
              <a:t>Generic Threat Matrix</a:t>
            </a:r>
          </a:p>
        </p:txBody>
      </p:sp>
      <p:sp>
        <p:nvSpPr>
          <p:cNvPr id="3" name="Slide Number Placeholder 2">
            <a:extLst>
              <a:ext uri="{FF2B5EF4-FFF2-40B4-BE49-F238E27FC236}">
                <a16:creationId xmlns:a16="http://schemas.microsoft.com/office/drawing/2014/main" id="{9E1DAC9E-7A48-4E24-AB46-3AE53F3926C3}"/>
              </a:ext>
            </a:extLst>
          </p:cNvPr>
          <p:cNvSpPr>
            <a:spLocks noGrp="1"/>
          </p:cNvSpPr>
          <p:nvPr>
            <p:ph type="sldNum" sz="quarter" idx="4"/>
          </p:nvPr>
        </p:nvSpPr>
        <p:spPr/>
        <p:txBody>
          <a:bodyPr/>
          <a:lstStyle/>
          <a:p>
            <a:fld id="{4FAB73BC-B049-4115-A692-8D63A059BFB8}" type="slidenum">
              <a:rPr lang="en-US" smtClean="0"/>
              <a:pPr/>
              <a:t>12</a:t>
            </a:fld>
            <a:endParaRPr lang="en-US" dirty="0"/>
          </a:p>
        </p:txBody>
      </p:sp>
      <p:graphicFrame>
        <p:nvGraphicFramePr>
          <p:cNvPr id="5" name="Table 4">
            <a:extLst>
              <a:ext uri="{FF2B5EF4-FFF2-40B4-BE49-F238E27FC236}">
                <a16:creationId xmlns:a16="http://schemas.microsoft.com/office/drawing/2014/main" id="{0102E3AA-7078-49B5-830F-AFC399D4C864}"/>
              </a:ext>
            </a:extLst>
          </p:cNvPr>
          <p:cNvGraphicFramePr>
            <a:graphicFrameLocks noGrp="1"/>
          </p:cNvGraphicFramePr>
          <p:nvPr>
            <p:extLst>
              <p:ext uri="{D42A27DB-BD31-4B8C-83A1-F6EECF244321}">
                <p14:modId xmlns:p14="http://schemas.microsoft.com/office/powerpoint/2010/main" val="2812990717"/>
              </p:ext>
            </p:extLst>
          </p:nvPr>
        </p:nvGraphicFramePr>
        <p:xfrm>
          <a:off x="985361" y="1551092"/>
          <a:ext cx="10221278" cy="44450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291836790"/>
                    </a:ext>
                  </a:extLst>
                </a:gridCol>
                <a:gridCol w="1158240">
                  <a:extLst>
                    <a:ext uri="{9D8B030D-6E8A-4147-A177-3AD203B41FA5}">
                      <a16:colId xmlns:a16="http://schemas.microsoft.com/office/drawing/2014/main" val="3038222616"/>
                    </a:ext>
                  </a:extLst>
                </a:gridCol>
                <a:gridCol w="979805">
                  <a:extLst>
                    <a:ext uri="{9D8B030D-6E8A-4147-A177-3AD203B41FA5}">
                      <a16:colId xmlns:a16="http://schemas.microsoft.com/office/drawing/2014/main" val="2263873792"/>
                    </a:ext>
                  </a:extLst>
                </a:gridCol>
                <a:gridCol w="1976565">
                  <a:extLst>
                    <a:ext uri="{9D8B030D-6E8A-4147-A177-3AD203B41FA5}">
                      <a16:colId xmlns:a16="http://schemas.microsoft.com/office/drawing/2014/main" val="2285133371"/>
                    </a:ext>
                  </a:extLst>
                </a:gridCol>
                <a:gridCol w="2266188">
                  <a:extLst>
                    <a:ext uri="{9D8B030D-6E8A-4147-A177-3AD203B41FA5}">
                      <a16:colId xmlns:a16="http://schemas.microsoft.com/office/drawing/2014/main" val="3367834500"/>
                    </a:ext>
                  </a:extLst>
                </a:gridCol>
                <a:gridCol w="792480">
                  <a:extLst>
                    <a:ext uri="{9D8B030D-6E8A-4147-A177-3AD203B41FA5}">
                      <a16:colId xmlns:a16="http://schemas.microsoft.com/office/drawing/2014/main" val="1005133591"/>
                    </a:ext>
                  </a:extLst>
                </a:gridCol>
                <a:gridCol w="1016000">
                  <a:extLst>
                    <a:ext uri="{9D8B030D-6E8A-4147-A177-3AD203B41FA5}">
                      <a16:colId xmlns:a16="http://schemas.microsoft.com/office/drawing/2014/main" val="615978369"/>
                    </a:ext>
                  </a:extLst>
                </a:gridCol>
                <a:gridCol w="1016000">
                  <a:extLst>
                    <a:ext uri="{9D8B030D-6E8A-4147-A177-3AD203B41FA5}">
                      <a16:colId xmlns:a16="http://schemas.microsoft.com/office/drawing/2014/main" val="477407977"/>
                    </a:ext>
                  </a:extLst>
                </a:gridCol>
              </a:tblGrid>
              <a:tr h="370840">
                <a:tc rowSpan="4">
                  <a:txBody>
                    <a:bodyPr/>
                    <a:lstStyle/>
                    <a:p>
                      <a:endParaRPr lang="en-US" dirty="0"/>
                    </a:p>
                    <a:p>
                      <a:endParaRPr lang="en-US" dirty="0"/>
                    </a:p>
                    <a:p>
                      <a:endParaRPr lang="en-US" dirty="0"/>
                    </a:p>
                    <a:p>
                      <a:pPr algn="ctr"/>
                      <a:r>
                        <a:rPr lang="en-US" dirty="0"/>
                        <a:t>Threat</a:t>
                      </a:r>
                    </a:p>
                    <a:p>
                      <a:pPr algn="ctr"/>
                      <a:r>
                        <a:rPr lang="en-US" dirty="0"/>
                        <a:t>Level</a:t>
                      </a:r>
                    </a:p>
                  </a:txBody>
                  <a:tcPr/>
                </a:tc>
                <a:tc gridSpan="7">
                  <a:txBody>
                    <a:bodyPr/>
                    <a:lstStyle/>
                    <a:p>
                      <a:pPr algn="ctr"/>
                      <a:r>
                        <a:rPr lang="en-US" dirty="0"/>
                        <a:t>Threat Profile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68016072"/>
                  </a:ext>
                </a:extLst>
              </a:tr>
              <a:tr h="370840">
                <a:tc vMerge="1">
                  <a:txBody>
                    <a:bodyPr/>
                    <a:lstStyle/>
                    <a:p>
                      <a:endParaRPr lang="en-US" dirty="0"/>
                    </a:p>
                  </a:txBody>
                  <a:tcPr/>
                </a:tc>
                <a:tc gridSpan="3">
                  <a:txBody>
                    <a:bodyPr/>
                    <a:lstStyle/>
                    <a:p>
                      <a:pPr algn="ctr"/>
                      <a:r>
                        <a:rPr lang="en-US" dirty="0"/>
                        <a:t>Commitment</a:t>
                      </a:r>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a:t>Resources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5896667"/>
                  </a:ext>
                </a:extLst>
              </a:tr>
              <a:tr h="370840">
                <a:tc vMerge="1">
                  <a:txBody>
                    <a:bodyPr/>
                    <a:lstStyle/>
                    <a:p>
                      <a:endParaRPr lang="en-US" dirty="0"/>
                    </a:p>
                  </a:txBody>
                  <a:tcPr/>
                </a:tc>
                <a:tc rowSpan="2">
                  <a:txBody>
                    <a:bodyPr/>
                    <a:lstStyle/>
                    <a:p>
                      <a:endParaRPr lang="en-US" dirty="0"/>
                    </a:p>
                    <a:p>
                      <a:pPr algn="ctr"/>
                      <a:r>
                        <a:rPr lang="en-US" dirty="0"/>
                        <a:t>Intensity</a:t>
                      </a:r>
                    </a:p>
                  </a:txBody>
                  <a:tcPr/>
                </a:tc>
                <a:tc rowSpan="2">
                  <a:txBody>
                    <a:bodyPr/>
                    <a:lstStyle/>
                    <a:p>
                      <a:pPr algn="ctr"/>
                      <a:endParaRPr lang="en-US" dirty="0"/>
                    </a:p>
                    <a:p>
                      <a:pPr algn="ctr"/>
                      <a:r>
                        <a:rPr lang="en-US" dirty="0"/>
                        <a:t>Stealth</a:t>
                      </a:r>
                    </a:p>
                  </a:txBody>
                  <a:tcPr/>
                </a:tc>
                <a:tc rowSpan="2">
                  <a:txBody>
                    <a:bodyPr/>
                    <a:lstStyle/>
                    <a:p>
                      <a:pPr algn="ctr"/>
                      <a:endParaRPr lang="en-US" dirty="0"/>
                    </a:p>
                    <a:p>
                      <a:pPr algn="ctr"/>
                      <a:r>
                        <a:rPr lang="en-US" dirty="0"/>
                        <a:t>Time</a:t>
                      </a:r>
                    </a:p>
                  </a:txBody>
                  <a:tcPr/>
                </a:tc>
                <a:tc rowSpan="2">
                  <a:txBody>
                    <a:bodyPr/>
                    <a:lstStyle/>
                    <a:p>
                      <a:pPr algn="ctr"/>
                      <a:endParaRPr lang="en-US" dirty="0"/>
                    </a:p>
                    <a:p>
                      <a:pPr algn="ctr"/>
                      <a:r>
                        <a:rPr lang="en-US" dirty="0"/>
                        <a:t>Technical Personnel</a:t>
                      </a:r>
                    </a:p>
                  </a:txBody>
                  <a:tcPr/>
                </a:tc>
                <a:tc gridSpan="2">
                  <a:txBody>
                    <a:bodyPr/>
                    <a:lstStyle/>
                    <a:p>
                      <a:pPr algn="ctr"/>
                      <a:r>
                        <a:rPr lang="en-US" dirty="0"/>
                        <a:t>Knowledge</a:t>
                      </a:r>
                    </a:p>
                  </a:txBody>
                  <a:tcPr/>
                </a:tc>
                <a:tc hMerge="1">
                  <a:txBody>
                    <a:bodyPr/>
                    <a:lstStyle/>
                    <a:p>
                      <a:endParaRPr lang="en-US" dirty="0"/>
                    </a:p>
                  </a:txBody>
                  <a:tcPr/>
                </a:tc>
                <a:tc rowSpan="2">
                  <a:txBody>
                    <a:bodyPr/>
                    <a:lstStyle/>
                    <a:p>
                      <a:pPr algn="ctr"/>
                      <a:endParaRPr lang="en-US" dirty="0"/>
                    </a:p>
                    <a:p>
                      <a:pPr algn="ctr"/>
                      <a:r>
                        <a:rPr lang="en-US" dirty="0"/>
                        <a:t>Access</a:t>
                      </a:r>
                    </a:p>
                  </a:txBody>
                  <a:tcPr/>
                </a:tc>
                <a:extLst>
                  <a:ext uri="{0D108BD9-81ED-4DB2-BD59-A6C34878D82A}">
                    <a16:rowId xmlns:a16="http://schemas.microsoft.com/office/drawing/2014/main" val="394439684"/>
                  </a:ext>
                </a:extLst>
              </a:tr>
              <a:tr h="28109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ctr"/>
                      <a:r>
                        <a:rPr lang="en-US" dirty="0"/>
                        <a:t>Cyber</a:t>
                      </a:r>
                    </a:p>
                  </a:txBody>
                  <a:tcPr/>
                </a:tc>
                <a:tc>
                  <a:txBody>
                    <a:bodyPr/>
                    <a:lstStyle/>
                    <a:p>
                      <a:pPr algn="ctr"/>
                      <a:r>
                        <a:rPr lang="en-US" dirty="0"/>
                        <a:t>Kinetic</a:t>
                      </a:r>
                    </a:p>
                  </a:txBody>
                  <a:tcPr/>
                </a:tc>
                <a:tc vMerge="1">
                  <a:txBody>
                    <a:bodyPr/>
                    <a:lstStyle/>
                    <a:p>
                      <a:endParaRPr lang="en-US" dirty="0"/>
                    </a:p>
                  </a:txBody>
                  <a:tcPr/>
                </a:tc>
                <a:extLst>
                  <a:ext uri="{0D108BD9-81ED-4DB2-BD59-A6C34878D82A}">
                    <a16:rowId xmlns:a16="http://schemas.microsoft.com/office/drawing/2014/main" val="1867083903"/>
                  </a:ext>
                </a:extLst>
              </a:tr>
              <a:tr h="370840">
                <a:tc>
                  <a:txBody>
                    <a:bodyPr/>
                    <a:lstStyle/>
                    <a:p>
                      <a:pPr algn="ctr"/>
                      <a:r>
                        <a:rPr lang="en-US" dirty="0"/>
                        <a:t>1</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Hundreds</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H</a:t>
                      </a:r>
                    </a:p>
                  </a:txBody>
                  <a:tcPr/>
                </a:tc>
                <a:extLst>
                  <a:ext uri="{0D108BD9-81ED-4DB2-BD59-A6C34878D82A}">
                    <a16:rowId xmlns:a16="http://schemas.microsoft.com/office/drawing/2014/main" val="3845117017"/>
                  </a:ext>
                </a:extLst>
              </a:tr>
              <a:tr h="370840">
                <a:tc>
                  <a:txBody>
                    <a:bodyPr/>
                    <a:lstStyle/>
                    <a:p>
                      <a:pPr algn="ctr"/>
                      <a:r>
                        <a:rPr lang="en-US" dirty="0"/>
                        <a:t>2</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Tens of Tens</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M</a:t>
                      </a:r>
                    </a:p>
                  </a:txBody>
                  <a:tcPr/>
                </a:tc>
                <a:extLst>
                  <a:ext uri="{0D108BD9-81ED-4DB2-BD59-A6C34878D82A}">
                    <a16:rowId xmlns:a16="http://schemas.microsoft.com/office/drawing/2014/main" val="828196825"/>
                  </a:ext>
                </a:extLst>
              </a:tr>
              <a:tr h="370840">
                <a:tc>
                  <a:txBody>
                    <a:bodyPr/>
                    <a:lstStyle/>
                    <a:p>
                      <a:pPr algn="ctr"/>
                      <a:r>
                        <a:rPr lang="en-US" dirty="0"/>
                        <a:t>3</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Months to Years</a:t>
                      </a:r>
                    </a:p>
                  </a:txBody>
                  <a:tcPr/>
                </a:tc>
                <a:tc>
                  <a:txBody>
                    <a:bodyPr/>
                    <a:lstStyle/>
                    <a:p>
                      <a:pPr algn="ctr"/>
                      <a:r>
                        <a:rPr lang="en-US" dirty="0"/>
                        <a:t>Tens of 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553549347"/>
                  </a:ext>
                </a:extLst>
              </a:tr>
              <a:tr h="370840">
                <a:tc>
                  <a:txBody>
                    <a:bodyPr/>
                    <a:lstStyle/>
                    <a:p>
                      <a:pPr algn="ctr"/>
                      <a:r>
                        <a:rPr lang="en-US" dirty="0"/>
                        <a:t>4</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3690071882"/>
                  </a:ext>
                </a:extLst>
              </a:tr>
              <a:tr h="370840">
                <a:tc>
                  <a:txBody>
                    <a:bodyPr/>
                    <a:lstStyle/>
                    <a:p>
                      <a:pPr algn="ctr"/>
                      <a:r>
                        <a:rPr lang="en-US" dirty="0"/>
                        <a:t>5</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646924911"/>
                  </a:ext>
                </a:extLst>
              </a:tr>
              <a:tr h="370840">
                <a:tc>
                  <a:txBody>
                    <a:bodyPr/>
                    <a:lstStyle/>
                    <a:p>
                      <a:pPr algn="ctr"/>
                      <a:r>
                        <a:rPr lang="en-US" dirty="0"/>
                        <a:t>6</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Ones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L</a:t>
                      </a:r>
                    </a:p>
                  </a:txBody>
                  <a:tcPr/>
                </a:tc>
                <a:extLst>
                  <a:ext uri="{0D108BD9-81ED-4DB2-BD59-A6C34878D82A}">
                    <a16:rowId xmlns:a16="http://schemas.microsoft.com/office/drawing/2014/main" val="2544643708"/>
                  </a:ext>
                </a:extLst>
              </a:tr>
              <a:tr h="370840">
                <a:tc>
                  <a:txBody>
                    <a:bodyPr/>
                    <a:lstStyle/>
                    <a:p>
                      <a:pPr algn="ctr"/>
                      <a:r>
                        <a:rPr lang="en-US" dirty="0"/>
                        <a:t>7</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Months to Years</a:t>
                      </a:r>
                    </a:p>
                  </a:txBody>
                  <a:tcPr/>
                </a:tc>
                <a:tc>
                  <a:txBody>
                    <a:bodyPr/>
                    <a:lstStyle/>
                    <a:p>
                      <a:pPr algn="ctr"/>
                      <a:r>
                        <a:rPr lang="en-US" dirty="0"/>
                        <a:t>Tens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1609075317"/>
                  </a:ext>
                </a:extLst>
              </a:tr>
              <a:tr h="370840">
                <a:tc>
                  <a:txBody>
                    <a:bodyPr/>
                    <a:lstStyle/>
                    <a:p>
                      <a:pPr algn="ctr"/>
                      <a:r>
                        <a:rPr lang="en-US" dirty="0"/>
                        <a:t>8</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Days to Weeks</a:t>
                      </a:r>
                    </a:p>
                  </a:txBody>
                  <a:tcPr/>
                </a:tc>
                <a:tc>
                  <a:txBody>
                    <a:bodyPr/>
                    <a:lstStyle/>
                    <a:p>
                      <a:pPr algn="ctr"/>
                      <a:r>
                        <a:rPr lang="en-US" dirty="0"/>
                        <a:t>Ones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496813434"/>
                  </a:ext>
                </a:extLst>
              </a:tr>
            </a:tbl>
          </a:graphicData>
        </a:graphic>
      </p:graphicFrame>
    </p:spTree>
    <p:extLst>
      <p:ext uri="{BB962C8B-B14F-4D97-AF65-F5344CB8AC3E}">
        <p14:creationId xmlns:p14="http://schemas.microsoft.com/office/powerpoint/2010/main" val="212673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13</a:t>
            </a:fld>
            <a:endParaRPr lang="en-US" dirty="0"/>
          </a:p>
        </p:txBody>
      </p:sp>
      <p:sp>
        <p:nvSpPr>
          <p:cNvPr id="4" name="Text Placeholder 3">
            <a:extLst>
              <a:ext uri="{FF2B5EF4-FFF2-40B4-BE49-F238E27FC236}">
                <a16:creationId xmlns:a16="http://schemas.microsoft.com/office/drawing/2014/main" id="{7A4015C9-9743-4C62-902C-71C31EF5BA04}"/>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We have been working to make this process less subjective, taking our deliberation out of the process, and relying more on subject matter expertise</a:t>
            </a:r>
          </a:p>
          <a:p>
            <a:pPr>
              <a:buFont typeface="Arial" panose="020B0604020202020204" pitchFamily="34" charset="0"/>
              <a:buChar char="•"/>
            </a:pPr>
            <a:r>
              <a:rPr lang="en-US" dirty="0"/>
              <a:t> For physical systems, we have surveyed subject matter experts over a variety of dimensions/capabilities do determine what is required to overcome given security measures (skill/tolerance for risk)</a:t>
            </a:r>
          </a:p>
          <a:p>
            <a:pPr>
              <a:buFont typeface="Arial" panose="020B0604020202020204" pitchFamily="34" charset="0"/>
              <a:buChar char="•"/>
            </a:pPr>
            <a:r>
              <a:rPr lang="en-US" dirty="0"/>
              <a:t> Previous (deliberative) methodology can/has produced aggregate ratings for these scenarios; can use variant of ordered </a:t>
            </a:r>
            <a:r>
              <a:rPr lang="en-US" dirty="0" err="1"/>
              <a:t>probit</a:t>
            </a:r>
            <a:r>
              <a:rPr lang="en-US" dirty="0"/>
              <a:t> or similar to predict aggregate rating of future scenarios/adversaries</a:t>
            </a:r>
          </a:p>
          <a:p>
            <a:pPr lvl="1">
              <a:buFont typeface="Arial" panose="020B0604020202020204" pitchFamily="34" charset="0"/>
              <a:buChar char="•"/>
            </a:pPr>
            <a:r>
              <a:rPr lang="en-US" dirty="0"/>
              <a:t>Advantages</a:t>
            </a:r>
          </a:p>
          <a:p>
            <a:pPr lvl="2">
              <a:buFont typeface="Arial" panose="020B0604020202020204" pitchFamily="34" charset="0"/>
              <a:buChar char="•"/>
            </a:pPr>
            <a:r>
              <a:rPr lang="en-US" dirty="0"/>
              <a:t>Resulting predictions are on same scale as past ratings</a:t>
            </a:r>
          </a:p>
          <a:p>
            <a:pPr lvl="1">
              <a:buFont typeface="Arial" panose="020B0604020202020204" pitchFamily="34" charset="0"/>
              <a:buChar char="•"/>
            </a:pPr>
            <a:r>
              <a:rPr lang="en-US" dirty="0"/>
              <a:t>Disadvantages/difficulties</a:t>
            </a:r>
          </a:p>
          <a:p>
            <a:pPr lvl="2">
              <a:buFont typeface="Arial" panose="020B0604020202020204" pitchFamily="34" charset="0"/>
              <a:buChar char="•"/>
            </a:pPr>
            <a:r>
              <a:rPr lang="en-US" dirty="0"/>
              <a:t>Technical difficulty: Link function for ordered </a:t>
            </a:r>
            <a:r>
              <a:rPr lang="en-US" dirty="0" err="1"/>
              <a:t>probit</a:t>
            </a:r>
            <a:r>
              <a:rPr lang="en-US" dirty="0"/>
              <a:t> is nonlinear; constrained kernel smoothing can help</a:t>
            </a:r>
          </a:p>
          <a:p>
            <a:pPr lvl="2">
              <a:buFont typeface="Arial" panose="020B0604020202020204" pitchFamily="34" charset="0"/>
              <a:buChar char="•"/>
            </a:pPr>
            <a:r>
              <a:rPr lang="en-US" dirty="0"/>
              <a:t>Resulting predictions are (partially) dependent on past ratings</a:t>
            </a:r>
          </a:p>
          <a:p>
            <a:pPr>
              <a:buFont typeface="Arial" panose="020B0604020202020204" pitchFamily="34" charset="0"/>
              <a:buChar char="•"/>
            </a:pPr>
            <a:r>
              <a:rPr lang="en-US" dirty="0"/>
              <a:t> Also considering variant of probabilistic clustering without relying on past subjective aggregation</a:t>
            </a:r>
          </a:p>
          <a:p>
            <a:pPr lvl="1">
              <a:buFont typeface="Arial" panose="020B0604020202020204" pitchFamily="34" charset="0"/>
              <a:buChar char="•"/>
            </a:pPr>
            <a:r>
              <a:rPr lang="en-US" dirty="0"/>
              <a:t>Relies on subject matter experts with cross-domain knowledge</a:t>
            </a:r>
          </a:p>
        </p:txBody>
      </p:sp>
    </p:spTree>
    <p:extLst>
      <p:ext uri="{BB962C8B-B14F-4D97-AF65-F5344CB8AC3E}">
        <p14:creationId xmlns:p14="http://schemas.microsoft.com/office/powerpoint/2010/main" val="6904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14</a:t>
            </a:fld>
            <a:endParaRPr lang="en-US" dirty="0"/>
          </a:p>
        </p:txBody>
      </p:sp>
      <p:cxnSp>
        <p:nvCxnSpPr>
          <p:cNvPr id="8" name="Straight Arrow Connector 7">
            <a:extLst>
              <a:ext uri="{FF2B5EF4-FFF2-40B4-BE49-F238E27FC236}">
                <a16:creationId xmlns:a16="http://schemas.microsoft.com/office/drawing/2014/main" id="{9D8CBA57-FD03-41C4-8D54-02CFAE9069D9}"/>
              </a:ext>
            </a:extLst>
          </p:cNvPr>
          <p:cNvCxnSpPr/>
          <p:nvPr/>
        </p:nvCxnSpPr>
        <p:spPr>
          <a:xfrm flipV="1">
            <a:off x="2217887" y="1523065"/>
            <a:ext cx="7315200" cy="617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28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Select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427739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0013-9CDC-4E04-9FB2-EAB1D05B39D5}"/>
              </a:ext>
            </a:extLst>
          </p:cNvPr>
          <p:cNvSpPr>
            <a:spLocks noGrp="1"/>
          </p:cNvSpPr>
          <p:nvPr>
            <p:ph type="title"/>
          </p:nvPr>
        </p:nvSpPr>
        <p:spPr/>
        <p:txBody>
          <a:bodyPr/>
          <a:lstStyle/>
          <a:p>
            <a:r>
              <a:rPr lang="en-US" dirty="0"/>
              <a:t>System Information and Weaknesses</a:t>
            </a:r>
          </a:p>
        </p:txBody>
      </p:sp>
      <p:sp>
        <p:nvSpPr>
          <p:cNvPr id="3" name="Slide Number Placeholder 2">
            <a:extLst>
              <a:ext uri="{FF2B5EF4-FFF2-40B4-BE49-F238E27FC236}">
                <a16:creationId xmlns:a16="http://schemas.microsoft.com/office/drawing/2014/main" id="{D6645DC7-8AD6-4241-858B-EAA8912540D1}"/>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4" name="Text Placeholder 3">
            <a:extLst>
              <a:ext uri="{FF2B5EF4-FFF2-40B4-BE49-F238E27FC236}">
                <a16:creationId xmlns:a16="http://schemas.microsoft.com/office/drawing/2014/main" id="{58910670-3FAC-4B79-9294-AAF0E025BA24}"/>
              </a:ext>
            </a:extLst>
          </p:cNvPr>
          <p:cNvSpPr>
            <a:spLocks noGrp="1"/>
          </p:cNvSpPr>
          <p:nvPr>
            <p:ph type="body" sz="quarter" idx="10"/>
          </p:nvPr>
        </p:nvSpPr>
        <p:spPr>
          <a:xfrm>
            <a:off x="720648" y="1441697"/>
            <a:ext cx="10058400" cy="4838643"/>
          </a:xfrm>
        </p:spPr>
        <p:txBody>
          <a:bodyPr/>
          <a:lstStyle/>
          <a:p>
            <a:pPr>
              <a:buFont typeface="Arial" panose="020B0604020202020204" pitchFamily="34" charset="0"/>
              <a:buChar char="•"/>
            </a:pPr>
            <a:r>
              <a:rPr lang="en-US" dirty="0"/>
              <a:t> Key takeaway: There are frequently differences between how people think a system is configured vs. how it is actually configured</a:t>
            </a:r>
          </a:p>
          <a:p>
            <a:pPr lvl="1">
              <a:buFont typeface="Arial" panose="020B0604020202020204" pitchFamily="34" charset="0"/>
              <a:buChar char="•"/>
            </a:pPr>
            <a:r>
              <a:rPr lang="en-US" dirty="0"/>
              <a:t>Misunderstanding of terms</a:t>
            </a:r>
          </a:p>
          <a:p>
            <a:pPr lvl="1">
              <a:buFont typeface="Arial" panose="020B0604020202020204" pitchFamily="34" charset="0"/>
              <a:buChar char="•"/>
            </a:pPr>
            <a:r>
              <a:rPr lang="en-US" dirty="0"/>
              <a:t>Outdated system information</a:t>
            </a:r>
          </a:p>
          <a:p>
            <a:pPr lvl="1">
              <a:buFont typeface="Arial" panose="020B0604020202020204" pitchFamily="34" charset="0"/>
              <a:buChar char="•"/>
            </a:pPr>
            <a:r>
              <a:rPr lang="en-US" dirty="0"/>
              <a:t>Plan vs. implementation</a:t>
            </a:r>
          </a:p>
          <a:p>
            <a:pPr>
              <a:buFont typeface="Arial" panose="020B0604020202020204" pitchFamily="34" charset="0"/>
              <a:buChar char="•"/>
            </a:pPr>
            <a:r>
              <a:rPr lang="en-US" dirty="0"/>
              <a:t> Asking the right questions, asking in several different ways</a:t>
            </a:r>
          </a:p>
          <a:p>
            <a:pPr>
              <a:buFont typeface="Arial" panose="020B0604020202020204" pitchFamily="34" charset="0"/>
              <a:buChar char="•"/>
            </a:pPr>
            <a:r>
              <a:rPr lang="en-US" dirty="0"/>
              <a:t> Examples:</a:t>
            </a:r>
          </a:p>
          <a:p>
            <a:pPr lvl="1">
              <a:buFont typeface="Arial" panose="020B0604020202020204" pitchFamily="34" charset="0"/>
              <a:buChar char="•"/>
            </a:pPr>
            <a:r>
              <a:rPr lang="en-US" dirty="0"/>
              <a:t>“Our system is air-gapped”</a:t>
            </a:r>
          </a:p>
          <a:p>
            <a:pPr lvl="2">
              <a:buFont typeface="Arial" panose="020B0604020202020204" pitchFamily="34" charset="0"/>
              <a:buChar char="•"/>
            </a:pPr>
            <a:r>
              <a:rPr lang="en-US" dirty="0"/>
              <a:t>How do you update software on your system?</a:t>
            </a:r>
          </a:p>
          <a:p>
            <a:pPr lvl="2">
              <a:buFont typeface="Arial" panose="020B0604020202020204" pitchFamily="34" charset="0"/>
              <a:buChar char="•"/>
            </a:pPr>
            <a:r>
              <a:rPr lang="en-US" dirty="0"/>
              <a:t>Can employees check their personal email? How do you read the news?</a:t>
            </a:r>
          </a:p>
          <a:p>
            <a:pPr lvl="2">
              <a:buFont typeface="Arial" panose="020B0604020202020204" pitchFamily="34" charset="0"/>
              <a:buChar char="•"/>
            </a:pPr>
            <a:r>
              <a:rPr lang="en-US" dirty="0"/>
              <a:t>Is the same account information used on internal (air-gapped) and external (not air-gapped) networks?</a:t>
            </a:r>
          </a:p>
          <a:p>
            <a:pPr lvl="1">
              <a:buFont typeface="Arial" panose="020B0604020202020204" pitchFamily="34" charset="0"/>
              <a:buChar char="•"/>
            </a:pPr>
            <a:r>
              <a:rPr lang="en-US" dirty="0"/>
              <a:t>Network diagram vs. network map results</a:t>
            </a:r>
          </a:p>
        </p:txBody>
      </p:sp>
    </p:spTree>
    <p:extLst>
      <p:ext uri="{BB962C8B-B14F-4D97-AF65-F5344CB8AC3E}">
        <p14:creationId xmlns:p14="http://schemas.microsoft.com/office/powerpoint/2010/main" val="27912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Select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304973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AC0D-BFEA-4821-BBBF-D28D8004BC64}"/>
              </a:ext>
            </a:extLst>
          </p:cNvPr>
          <p:cNvSpPr>
            <a:spLocks noGrp="1"/>
          </p:cNvSpPr>
          <p:nvPr>
            <p:ph type="title"/>
          </p:nvPr>
        </p:nvSpPr>
        <p:spPr/>
        <p:txBody>
          <a:bodyPr/>
          <a:lstStyle/>
          <a:p>
            <a:r>
              <a:rPr lang="en-US" dirty="0"/>
              <a:t>Attack Paths</a:t>
            </a:r>
          </a:p>
        </p:txBody>
      </p:sp>
      <p:sp>
        <p:nvSpPr>
          <p:cNvPr id="3" name="Slide Number Placeholder 2">
            <a:extLst>
              <a:ext uri="{FF2B5EF4-FFF2-40B4-BE49-F238E27FC236}">
                <a16:creationId xmlns:a16="http://schemas.microsoft.com/office/drawing/2014/main" id="{566ABFFA-3DBA-4EBC-AAF5-F3B79D6E9125}"/>
              </a:ext>
            </a:extLst>
          </p:cNvPr>
          <p:cNvSpPr>
            <a:spLocks noGrp="1"/>
          </p:cNvSpPr>
          <p:nvPr>
            <p:ph type="sldNum" sz="quarter" idx="4"/>
          </p:nvPr>
        </p:nvSpPr>
        <p:spPr/>
        <p:txBody>
          <a:bodyPr/>
          <a:lstStyle/>
          <a:p>
            <a:fld id="{4FAB73BC-B049-4115-A692-8D63A059BFB8}" type="slidenum">
              <a:rPr lang="en-US" smtClean="0"/>
              <a:pPr/>
              <a:t>18</a:t>
            </a:fld>
            <a:endParaRPr lang="en-US" dirty="0"/>
          </a:p>
        </p:txBody>
      </p:sp>
      <p:sp>
        <p:nvSpPr>
          <p:cNvPr id="4" name="Text Placeholder 3">
            <a:extLst>
              <a:ext uri="{FF2B5EF4-FFF2-40B4-BE49-F238E27FC236}">
                <a16:creationId xmlns:a16="http://schemas.microsoft.com/office/drawing/2014/main" id="{D157A7B5-F207-4481-96EC-9E34E8969A10}"/>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Key assumption: An adversary will not do something difficult or easily detectable if the same result can be accomplished by doing something easy or less detectable</a:t>
            </a:r>
          </a:p>
          <a:p>
            <a:pPr lvl="1">
              <a:buFont typeface="Arial" panose="020B0604020202020204" pitchFamily="34" charset="0"/>
              <a:buChar char="•"/>
            </a:pPr>
            <a:r>
              <a:rPr lang="en-US" dirty="0"/>
              <a:t>Example: No need to produce completely realistic badge or use an insider if you can just walk in the door</a:t>
            </a:r>
          </a:p>
          <a:p>
            <a:pPr lvl="1">
              <a:buFont typeface="Arial" panose="020B0604020202020204" pitchFamily="34" charset="0"/>
              <a:buChar char="•"/>
            </a:pPr>
            <a:r>
              <a:rPr lang="en-US" dirty="0"/>
              <a:t>Example: Launch zero-day exploit to infiltrate network or dress up as IT support and use social engineering to gain physical access to servers?</a:t>
            </a:r>
          </a:p>
          <a:p>
            <a:pPr>
              <a:buFont typeface="Arial" panose="020B0604020202020204" pitchFamily="34" charset="0"/>
              <a:buChar char="•"/>
            </a:pPr>
            <a:r>
              <a:rPr lang="en-US" dirty="0"/>
              <a:t> Basic strategy</a:t>
            </a:r>
          </a:p>
          <a:p>
            <a:pPr lvl="1">
              <a:buFont typeface="Arial" panose="020B0604020202020204" pitchFamily="34" charset="0"/>
              <a:buChar char="•"/>
            </a:pPr>
            <a:r>
              <a:rPr lang="en-US" dirty="0"/>
              <a:t>Find a large open wall and post-its</a:t>
            </a:r>
          </a:p>
          <a:p>
            <a:pPr lvl="1">
              <a:buFont typeface="Arial" panose="020B0604020202020204" pitchFamily="34" charset="0"/>
              <a:buChar char="•"/>
            </a:pPr>
            <a:r>
              <a:rPr lang="en-US" dirty="0"/>
              <a:t>Starting points on one side, nightmare consequences on the other</a:t>
            </a:r>
          </a:p>
          <a:p>
            <a:pPr lvl="1">
              <a:buFont typeface="Arial" panose="020B0604020202020204" pitchFamily="34" charset="0"/>
              <a:buChar char="•"/>
            </a:pPr>
            <a:r>
              <a:rPr lang="en-US" dirty="0"/>
              <a:t>Brainstorm steps at any point in the attack sequence based on ideas/expertise</a:t>
            </a:r>
          </a:p>
          <a:p>
            <a:pPr lvl="1">
              <a:buFont typeface="Arial" panose="020B0604020202020204" pitchFamily="34" charset="0"/>
              <a:buChar char="•"/>
            </a:pPr>
            <a:r>
              <a:rPr lang="en-US" dirty="0"/>
              <a:t>Prune steps that are too difficult for adversary model or more difficult than other steps that accomplish same result</a:t>
            </a:r>
          </a:p>
          <a:p>
            <a:pPr lvl="1">
              <a:buFont typeface="Arial" panose="020B0604020202020204" pitchFamily="34" charset="0"/>
              <a:buChar char="•"/>
            </a:pPr>
            <a:r>
              <a:rPr lang="en-US" dirty="0"/>
              <a:t>Chain together steps to create attack path</a:t>
            </a:r>
          </a:p>
          <a:p>
            <a:pPr>
              <a:buFont typeface="Arial" panose="020B0604020202020204" pitchFamily="34" charset="0"/>
              <a:buChar char="•"/>
            </a:pPr>
            <a:r>
              <a:rPr lang="en-US" dirty="0"/>
              <a:t> Detailed and complete information about the system is critical</a:t>
            </a:r>
          </a:p>
          <a:p>
            <a:pPr>
              <a:buFont typeface="Arial" panose="020B0604020202020204" pitchFamily="34" charset="0"/>
              <a:buChar char="•"/>
            </a:pPr>
            <a:r>
              <a:rPr lang="en-US" dirty="0"/>
              <a:t> May require some iteration</a:t>
            </a:r>
          </a:p>
        </p:txBody>
      </p:sp>
    </p:spTree>
    <p:extLst>
      <p:ext uri="{BB962C8B-B14F-4D97-AF65-F5344CB8AC3E}">
        <p14:creationId xmlns:p14="http://schemas.microsoft.com/office/powerpoint/2010/main" val="104437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Select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415627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a:p>
            <a:pPr>
              <a:buFont typeface="Arial" panose="020B0604020202020204" pitchFamily="34" charset="0"/>
              <a:buChar char="•"/>
            </a:pPr>
            <a:r>
              <a:rPr lang="en-US" dirty="0"/>
              <a:t> Currently a Senior Cybersecurity Researcher at Sandia National Laboratories</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2131-1515-46FC-8F05-A531FF043A3E}"/>
              </a:ext>
            </a:extLst>
          </p:cNvPr>
          <p:cNvSpPr>
            <a:spLocks noGrp="1"/>
          </p:cNvSpPr>
          <p:nvPr>
            <p:ph type="title"/>
          </p:nvPr>
        </p:nvSpPr>
        <p:spPr/>
        <p:txBody>
          <a:bodyPr/>
          <a:lstStyle/>
          <a:p>
            <a:r>
              <a:rPr lang="en-US" dirty="0"/>
              <a:t>Demonstrating Attack Paths</a:t>
            </a:r>
          </a:p>
        </p:txBody>
      </p:sp>
      <p:sp>
        <p:nvSpPr>
          <p:cNvPr id="3" name="Slide Number Placeholder 2">
            <a:extLst>
              <a:ext uri="{FF2B5EF4-FFF2-40B4-BE49-F238E27FC236}">
                <a16:creationId xmlns:a16="http://schemas.microsoft.com/office/drawing/2014/main" id="{56E688F3-D40C-4CA6-AFD2-5390CD706CE1}"/>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4" name="Text Placeholder 3">
            <a:extLst>
              <a:ext uri="{FF2B5EF4-FFF2-40B4-BE49-F238E27FC236}">
                <a16:creationId xmlns:a16="http://schemas.microsoft.com/office/drawing/2014/main" id="{24C8C1BA-A70C-44C7-9F31-C8E19BB97E1B}"/>
              </a:ext>
            </a:extLst>
          </p:cNvPr>
          <p:cNvSpPr>
            <a:spLocks noGrp="1"/>
          </p:cNvSpPr>
          <p:nvPr>
            <p:ph type="body" sz="quarter" idx="10"/>
          </p:nvPr>
        </p:nvSpPr>
        <p:spPr/>
        <p:txBody>
          <a:bodyPr/>
          <a:lstStyle/>
          <a:p>
            <a:pPr>
              <a:buFont typeface="Arial" panose="020B0604020202020204" pitchFamily="34" charset="0"/>
              <a:buChar char="•"/>
            </a:pPr>
            <a:r>
              <a:rPr lang="en-US" dirty="0"/>
              <a:t> Main goal: Show it’s possible to make a nightmare consequence happen under the adversarial model</a:t>
            </a:r>
          </a:p>
          <a:p>
            <a:pPr>
              <a:buFont typeface="Arial" panose="020B0604020202020204" pitchFamily="34" charset="0"/>
              <a:buChar char="•"/>
            </a:pPr>
            <a:r>
              <a:rPr lang="en-US" dirty="0"/>
              <a:t> Showmanship/cool factor never hurts</a:t>
            </a:r>
          </a:p>
          <a:p>
            <a:pPr>
              <a:buFont typeface="Arial" panose="020B0604020202020204" pitchFamily="34" charset="0"/>
              <a:buChar char="•"/>
            </a:pPr>
            <a:r>
              <a:rPr lang="en-US" dirty="0"/>
              <a:t> Many clients think attacks have to be sophisticated</a:t>
            </a:r>
          </a:p>
          <a:p>
            <a:pPr lvl="1">
              <a:buFont typeface="Arial" panose="020B0604020202020204" pitchFamily="34" charset="0"/>
              <a:buChar char="•"/>
            </a:pPr>
            <a:r>
              <a:rPr lang="en-US" dirty="0"/>
              <a:t>Showing them an attack can be easy gets them thinking other low-hanging fruit</a:t>
            </a:r>
          </a:p>
          <a:p>
            <a:pPr lvl="1">
              <a:buFont typeface="Arial" panose="020B0604020202020204" pitchFamily="34" charset="0"/>
              <a:buChar char="•"/>
            </a:pPr>
            <a:r>
              <a:rPr lang="en-US" dirty="0"/>
              <a:t>We like to perform assessments in design phase; red-team mentality becomes ingrained in design process</a:t>
            </a:r>
          </a:p>
        </p:txBody>
      </p:sp>
    </p:spTree>
    <p:extLst>
      <p:ext uri="{BB962C8B-B14F-4D97-AF65-F5344CB8AC3E}">
        <p14:creationId xmlns:p14="http://schemas.microsoft.com/office/powerpoint/2010/main" val="31590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B850-7134-4E52-8D80-FCE0D156B968}"/>
              </a:ext>
            </a:extLst>
          </p:cNvPr>
          <p:cNvSpPr>
            <a:spLocks noGrp="1"/>
          </p:cNvSpPr>
          <p:nvPr>
            <p:ph type="title"/>
          </p:nvPr>
        </p:nvSpPr>
        <p:spPr/>
        <p:txBody>
          <a:bodyPr/>
          <a:lstStyle/>
          <a:p>
            <a:r>
              <a:rPr lang="en-US" dirty="0"/>
              <a:t>IDART Takeaways</a:t>
            </a:r>
          </a:p>
        </p:txBody>
      </p:sp>
      <p:sp>
        <p:nvSpPr>
          <p:cNvPr id="3" name="Slide Number Placeholder 2">
            <a:extLst>
              <a:ext uri="{FF2B5EF4-FFF2-40B4-BE49-F238E27FC236}">
                <a16:creationId xmlns:a16="http://schemas.microsoft.com/office/drawing/2014/main" id="{4B6C5900-E93D-4192-A0D8-B74792FA1F52}"/>
              </a:ext>
            </a:extLst>
          </p:cNvPr>
          <p:cNvSpPr>
            <a:spLocks noGrp="1"/>
          </p:cNvSpPr>
          <p:nvPr>
            <p:ph type="sldNum" sz="quarter" idx="4"/>
          </p:nvPr>
        </p:nvSpPr>
        <p:spPr/>
        <p:txBody>
          <a:bodyPr/>
          <a:lstStyle/>
          <a:p>
            <a:fld id="{4FAB73BC-B049-4115-A692-8D63A059BFB8}" type="slidenum">
              <a:rPr lang="en-US" smtClean="0"/>
              <a:pPr/>
              <a:t>21</a:t>
            </a:fld>
            <a:endParaRPr lang="en-US" dirty="0"/>
          </a:p>
        </p:txBody>
      </p:sp>
      <p:sp>
        <p:nvSpPr>
          <p:cNvPr id="4" name="Text Placeholder 3">
            <a:extLst>
              <a:ext uri="{FF2B5EF4-FFF2-40B4-BE49-F238E27FC236}">
                <a16:creationId xmlns:a16="http://schemas.microsoft.com/office/drawing/2014/main" id="{D94C428A-7F47-4145-8F00-E3667D6FA92C}"/>
              </a:ext>
            </a:extLst>
          </p:cNvPr>
          <p:cNvSpPr>
            <a:spLocks noGrp="1"/>
          </p:cNvSpPr>
          <p:nvPr>
            <p:ph type="body" sz="quarter" idx="10"/>
          </p:nvPr>
        </p:nvSpPr>
        <p:spPr/>
        <p:txBody>
          <a:bodyPr/>
          <a:lstStyle/>
          <a:p>
            <a:pPr>
              <a:buFont typeface="Arial" panose="020B0604020202020204" pitchFamily="34" charset="0"/>
              <a:buChar char="•"/>
            </a:pPr>
            <a:r>
              <a:rPr lang="en-US" dirty="0"/>
              <a:t> Real-life security measures are often not as advanced as expected</a:t>
            </a:r>
          </a:p>
          <a:p>
            <a:pPr lvl="1">
              <a:buFont typeface="Arial" panose="020B0604020202020204" pitchFamily="34" charset="0"/>
              <a:buChar char="•"/>
            </a:pPr>
            <a:r>
              <a:rPr lang="en-US" dirty="0"/>
              <a:t>Attacks do not need to be sophisticated to be successful</a:t>
            </a:r>
          </a:p>
          <a:p>
            <a:pPr lvl="1">
              <a:buFont typeface="Arial" panose="020B0604020202020204" pitchFamily="34" charset="0"/>
              <a:buChar char="•"/>
            </a:pPr>
            <a:r>
              <a:rPr lang="en-US" dirty="0"/>
              <a:t>Security measures tend to focus on one area, leaving open other attack vectors</a:t>
            </a:r>
          </a:p>
          <a:p>
            <a:pPr>
              <a:buFont typeface="Arial" panose="020B0604020202020204" pitchFamily="34" charset="0"/>
              <a:buChar char="•"/>
            </a:pPr>
            <a:r>
              <a:rPr lang="en-US" dirty="0"/>
              <a:t> Frequent differences between design plan and implementation</a:t>
            </a:r>
          </a:p>
          <a:p>
            <a:pPr>
              <a:buFont typeface="Arial" panose="020B0604020202020204" pitchFamily="34" charset="0"/>
              <a:buChar char="•"/>
            </a:pPr>
            <a:r>
              <a:rPr lang="en-US" dirty="0"/>
              <a:t> </a:t>
            </a:r>
          </a:p>
        </p:txBody>
      </p:sp>
    </p:spTree>
    <p:extLst>
      <p:ext uri="{BB962C8B-B14F-4D97-AF65-F5344CB8AC3E}">
        <p14:creationId xmlns:p14="http://schemas.microsoft.com/office/powerpoint/2010/main" val="421192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C423-679C-45FB-A3F4-1AAFA51A33DD}"/>
              </a:ext>
            </a:extLst>
          </p:cNvPr>
          <p:cNvSpPr>
            <a:spLocks noGrp="1"/>
          </p:cNvSpPr>
          <p:nvPr>
            <p:ph type="title"/>
          </p:nvPr>
        </p:nvSpPr>
        <p:spPr/>
        <p:txBody>
          <a:bodyPr/>
          <a:lstStyle/>
          <a:p>
            <a:r>
              <a:rPr lang="en-US" dirty="0"/>
              <a:t>Assessing Risk as a Whole</a:t>
            </a:r>
          </a:p>
        </p:txBody>
      </p:sp>
      <p:sp>
        <p:nvSpPr>
          <p:cNvPr id="3" name="Slide Number Placeholder 2">
            <a:extLst>
              <a:ext uri="{FF2B5EF4-FFF2-40B4-BE49-F238E27FC236}">
                <a16:creationId xmlns:a16="http://schemas.microsoft.com/office/drawing/2014/main" id="{07AB5E06-5042-4A8B-A8A4-FB865310EF73}"/>
              </a:ext>
            </a:extLst>
          </p:cNvPr>
          <p:cNvSpPr>
            <a:spLocks noGrp="1"/>
          </p:cNvSpPr>
          <p:nvPr>
            <p:ph type="sldNum" sz="quarter" idx="4"/>
          </p:nvPr>
        </p:nvSpPr>
        <p:spPr/>
        <p:txBody>
          <a:bodyPr/>
          <a:lstStyle/>
          <a:p>
            <a:fld id="{4FAB73BC-B049-4115-A692-8D63A059BFB8}" type="slidenum">
              <a:rPr lang="en-US" smtClean="0"/>
              <a:pPr/>
              <a:t>22</a:t>
            </a:fld>
            <a:endParaRPr lang="en-US" dirty="0"/>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ACAA6824-FF82-42D8-870E-BD74CE5BC831}"/>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We treat risk as a function of threat, vulnerability, and consequence</a:t>
                </a:r>
              </a:p>
              <a:p>
                <a:pPr>
                  <a:buFont typeface="Arial" panose="020B0604020202020204" pitchFamily="34" charset="0"/>
                  <a:buChar char="•"/>
                </a:pPr>
                <a:r>
                  <a:rPr lang="en-US" dirty="0"/>
                  <a:t> When all values are quantitative and relevant probabilities are known:</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𝑇</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𝑉</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𝑉</m:t>
                                          </m:r>
                                        </m:e>
                                        <m:e>
                                          <m:r>
                                            <a:rPr lang="en-US" b="0" i="1" smtClean="0">
                                              <a:latin typeface="Cambria Math" panose="02040503050406030204" pitchFamily="18" charset="0"/>
                                            </a:rPr>
                                            <m:t>𝑇</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𝑐</m:t>
                                              </m:r>
                                            </m:sub>
                                            <m:sup/>
                                            <m:e>
                                              <m:r>
                                                <a:rPr lang="en-US" b="0" i="1" smtClean="0">
                                                  <a:latin typeface="Cambria Math" panose="02040503050406030204" pitchFamily="18" charset="0"/>
                                                </a:rPr>
                                                <m:t>𝐶</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𝐶</m:t>
                                                      </m:r>
                                                    </m:e>
                                                    <m:e>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𝑉</m:t>
                                                      </m:r>
                                                    </m:e>
                                                  </m:d>
                                                </m:e>
                                              </m:func>
                                            </m:e>
                                          </m:nary>
                                        </m:e>
                                      </m:d>
                                    </m:e>
                                  </m:func>
                                </m:e>
                              </m:nary>
                            </m:e>
                          </m:d>
                        </m:e>
                      </m:nary>
                    </m:oMath>
                  </m:oMathPara>
                </a14:m>
                <a:endParaRPr lang="en-US" b="0" dirty="0"/>
              </a:p>
              <a:p>
                <a:pPr>
                  <a:buFont typeface="Arial" panose="020B0604020202020204" pitchFamily="34" charset="0"/>
                  <a:buChar char="•"/>
                </a:pPr>
                <a:r>
                  <a:rPr lang="en-US" dirty="0"/>
                  <a:t> Quantitative values for threat, vulnerability, consequence, and probabilities; must rely on qualitative measures</a:t>
                </a:r>
              </a:p>
              <a:p>
                <a:pPr>
                  <a:buFont typeface="Arial" panose="020B0604020202020204" pitchFamily="34" charset="0"/>
                  <a:buChar char="•"/>
                </a:pPr>
                <a:r>
                  <a:rPr lang="en-US" dirty="0"/>
                  <a:t> How to combine qualitative measures of threat, vulnerability, and consequence?</a:t>
                </a:r>
              </a:p>
              <a:p>
                <a:pPr lvl="1">
                  <a:buFont typeface="Arial" panose="020B0604020202020204" pitchFamily="34" charset="0"/>
                  <a:buChar char="•"/>
                </a:pPr>
                <a:r>
                  <a:rPr lang="en-US" dirty="0"/>
                  <a:t>Previously, methods like adding or multiplying qualitative scores were used; led to undesirable, often nonsensical results</a:t>
                </a:r>
              </a:p>
              <a:p>
                <a:pPr lvl="1">
                  <a:buFont typeface="Arial" panose="020B0604020202020204" pitchFamily="34" charset="0"/>
                  <a:buChar char="•"/>
                </a:pPr>
                <a:r>
                  <a:rPr lang="en-US" dirty="0"/>
                  <a:t>Currently using a deliberative process to determine rule set that combines threat, vulnerability, and consequence scores into measure of overall risk</a:t>
                </a:r>
              </a:p>
              <a:p>
                <a:pPr lvl="1">
                  <a:buFont typeface="Arial" panose="020B0604020202020204" pitchFamily="34" charset="0"/>
                  <a:buChar char="•"/>
                </a:pPr>
                <a:r>
                  <a:rPr lang="en-US" dirty="0"/>
                  <a:t>Hopeful that work on automatically selecting adversarial models will inform methods to automate this process</a:t>
                </a:r>
              </a:p>
            </p:txBody>
          </p:sp>
        </mc:Choice>
        <mc:Fallback>
          <p:sp>
            <p:nvSpPr>
              <p:cNvPr id="4" name="Text Placeholder 3">
                <a:extLst>
                  <a:ext uri="{FF2B5EF4-FFF2-40B4-BE49-F238E27FC236}">
                    <a16:creationId xmlns:a16="http://schemas.microsoft.com/office/drawing/2014/main" id="{ACAA6824-FF82-42D8-870E-BD74CE5BC831}"/>
                  </a:ext>
                </a:extLst>
              </p:cNvPr>
              <p:cNvSpPr>
                <a:spLocks noGrp="1" noRot="1" noChangeAspect="1" noMove="1" noResize="1" noEditPoints="1" noAdjustHandles="1" noChangeArrowheads="1" noChangeShapeType="1" noTextEdit="1"/>
              </p:cNvSpPr>
              <p:nvPr>
                <p:ph type="body" sz="quarter" idx="10"/>
              </p:nvPr>
            </p:nvSpPr>
            <p:spPr>
              <a:xfrm>
                <a:off x="720648" y="1441697"/>
                <a:ext cx="10058400" cy="5175800"/>
              </a:xfrm>
              <a:blipFill>
                <a:blip r:embed="rId2"/>
                <a:stretch>
                  <a:fillRect l="-1455" t="-1059" r="-424"/>
                </a:stretch>
              </a:blipFill>
            </p:spPr>
            <p:txBody>
              <a:bodyPr/>
              <a:lstStyle/>
              <a:p>
                <a:r>
                  <a:rPr lang="en-US">
                    <a:noFill/>
                  </a:rPr>
                  <a:t> </a:t>
                </a:r>
              </a:p>
            </p:txBody>
          </p:sp>
        </mc:Fallback>
      </mc:AlternateContent>
    </p:spTree>
    <p:extLst>
      <p:ext uri="{BB962C8B-B14F-4D97-AF65-F5344CB8AC3E}">
        <p14:creationId xmlns:p14="http://schemas.microsoft.com/office/powerpoint/2010/main" val="253266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23</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 The Cyber Security Advisor (CSA) group under the Department of Homeland Security performs cybersecurity assessments with the goal of improving security measures for high-risk organizations</a:t>
            </a:r>
          </a:p>
          <a:p>
            <a:pPr>
              <a:buFont typeface="Arial" panose="020B0604020202020204" pitchFamily="34" charset="0"/>
              <a:buChar char="•"/>
            </a:pPr>
            <a:r>
              <a:rPr lang="en-US" dirty="0"/>
              <a:t> CSA has relatively limited resources, wanted a method and tool to prioritize engagements (conferences, industry working groups, etc.)</a:t>
            </a:r>
          </a:p>
          <a:p>
            <a:pPr>
              <a:buFont typeface="Arial" panose="020B0604020202020204" pitchFamily="34" charset="0"/>
              <a:buChar char="•"/>
            </a:pPr>
            <a:r>
              <a:rPr lang="en-US" dirty="0"/>
              <a:t> We focused on measuring risk and the likelihood that engagements will lead to eventual assessments</a:t>
            </a:r>
          </a:p>
          <a:p>
            <a:pPr>
              <a:buFont typeface="Arial" panose="020B0604020202020204" pitchFamily="34" charset="0"/>
              <a:buChar char="•"/>
            </a:pPr>
            <a:r>
              <a:rPr lang="en-US" dirty="0"/>
              <a:t> Likelihood of successful engagement could be assessed quantitatively using historical assessment data</a:t>
            </a:r>
          </a:p>
          <a:p>
            <a:pPr lvl="1">
              <a:buFont typeface="Arial" panose="020B0604020202020204" pitchFamily="34" charset="0"/>
              <a:buChar char="•"/>
            </a:pPr>
            <a:r>
              <a:rPr lang="en-US" dirty="0"/>
              <a:t>Some problems with endogeneity and separating effects (e.g., is an advisor particularly successful, or do most engagements with a particular industry lead to assessments?)</a:t>
            </a:r>
          </a:p>
          <a:p>
            <a:pPr>
              <a:buFont typeface="Arial" panose="020B0604020202020204" pitchFamily="34" charset="0"/>
              <a:buChar char="•"/>
            </a:pPr>
            <a:r>
              <a:rPr lang="en-US" dirty="0"/>
              <a:t> Relied on qualitative measures of threat/vulnerability and consequence</a:t>
            </a:r>
          </a:p>
          <a:p>
            <a:pPr>
              <a:buFont typeface="Arial" panose="020B0604020202020204" pitchFamily="34" charset="0"/>
              <a:buChar char="•"/>
            </a:pPr>
            <a:r>
              <a:rPr lang="en-US" dirty="0"/>
              <a:t> Developed initial method of combining measures into overall risk</a:t>
            </a:r>
          </a:p>
          <a:p>
            <a:pPr>
              <a:buFont typeface="Arial" panose="020B0604020202020204" pitchFamily="34" charset="0"/>
              <a:buChar char="•"/>
            </a:pPr>
            <a:r>
              <a:rPr lang="en-US" dirty="0"/>
              <a:t> Polled CSA with hypothetical engagements, asked them to score each component and overall risk</a:t>
            </a:r>
          </a:p>
          <a:p>
            <a:pPr lvl="1">
              <a:buFont typeface="Arial" panose="020B0604020202020204" pitchFamily="34" charset="0"/>
              <a:buChar char="•"/>
            </a:pPr>
            <a:r>
              <a:rPr lang="en-US" dirty="0"/>
              <a:t>Used for improving and validating methodology</a:t>
            </a:r>
          </a:p>
        </p:txBody>
      </p:sp>
    </p:spTree>
    <p:extLst>
      <p:ext uri="{BB962C8B-B14F-4D97-AF65-F5344CB8AC3E}">
        <p14:creationId xmlns:p14="http://schemas.microsoft.com/office/powerpoint/2010/main" val="356251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p:txBody>
          <a:bodyPr/>
          <a:lstStyle/>
          <a:p>
            <a:pPr>
              <a:buFont typeface="Arial" panose="020B0604020202020204" pitchFamily="34" charset="0"/>
              <a:buChar char="•"/>
            </a:pPr>
            <a:r>
              <a:rPr lang="en-US" dirty="0"/>
              <a:t> Motivating question: How can weaknesses in a system affect its mission?</a:t>
            </a:r>
          </a:p>
          <a:p>
            <a:pPr>
              <a:buFont typeface="Arial" panose="020B0604020202020204" pitchFamily="34" charset="0"/>
              <a:buChar char="•"/>
            </a:pPr>
            <a:r>
              <a:rPr lang="en-US" dirty="0"/>
              <a:t> Risk analysis: Threats (from any source), vulnerability to those threats, and consequence</a:t>
            </a:r>
          </a:p>
          <a:p>
            <a:pPr>
              <a:buFont typeface="Arial" panose="020B0604020202020204" pitchFamily="34" charset="0"/>
              <a:buChar char="•"/>
            </a:pPr>
            <a:r>
              <a:rPr lang="en-US" dirty="0"/>
              <a:t> Resilience analysis: Vulnerability to a specific threat, consequence;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Select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solidFill>
                  <a:srgbClr val="000000">
                    <a:alpha val="25000"/>
                  </a:srgbClr>
                </a:solidFill>
              </a:rPr>
              <a:t>Select a model of a realistic adversary, including skills and tolerance for risk</a:t>
            </a:r>
          </a:p>
          <a:p>
            <a:pPr marL="457200" indent="-457200">
              <a:buFont typeface="+mj-lt"/>
              <a:buAutoNum type="arabicPeriod"/>
            </a:pPr>
            <a:r>
              <a:rPr lang="en-US" dirty="0">
                <a:solidFill>
                  <a:srgbClr val="000000">
                    <a:alpha val="25000"/>
                  </a:srgbClr>
                </a:solidFill>
              </a:rPr>
              <a:t>Collect information about the system, including potential weaknesses and attack vectors</a:t>
            </a:r>
          </a:p>
          <a:p>
            <a:pPr marL="457200" indent="-457200">
              <a:buFont typeface="+mj-lt"/>
              <a:buAutoNum type="arabicPeriod"/>
            </a:pPr>
            <a:r>
              <a:rPr lang="en-US" dirty="0">
                <a:solidFill>
                  <a:srgbClr val="000000">
                    <a:alpha val="25000"/>
                  </a:srgbClr>
                </a:solidFill>
              </a:rPr>
              <a:t>Identify and document easiest (low effort, low likelihood of detection) attack paths that result in consequences of concern</a:t>
            </a:r>
          </a:p>
          <a:p>
            <a:pPr marL="457200" indent="-457200">
              <a:buFont typeface="+mj-lt"/>
              <a:buAutoNum type="arabicPeriod"/>
            </a:pPr>
            <a:r>
              <a:rPr lang="en-US" dirty="0">
                <a:solidFill>
                  <a:srgbClr val="000000">
                    <a:alpha val="25000"/>
                  </a:srgbClr>
                </a:solidFill>
              </a:rPr>
              <a:t>(Optional) Demonstrate attack paths to show feasibility</a:t>
            </a:r>
          </a:p>
        </p:txBody>
      </p:sp>
    </p:spTree>
    <p:extLst>
      <p:ext uri="{BB962C8B-B14F-4D97-AF65-F5344CB8AC3E}">
        <p14:creationId xmlns:p14="http://schemas.microsoft.com/office/powerpoint/2010/main" val="376586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7AD2-A7F2-4DB4-8A76-C9ABBC530EE4}"/>
              </a:ext>
            </a:extLst>
          </p:cNvPr>
          <p:cNvSpPr>
            <a:spLocks noGrp="1"/>
          </p:cNvSpPr>
          <p:nvPr>
            <p:ph type="title"/>
          </p:nvPr>
        </p:nvSpPr>
        <p:spPr/>
        <p:txBody>
          <a:bodyPr/>
          <a:lstStyle/>
          <a:p>
            <a:r>
              <a:rPr lang="en-US" dirty="0"/>
              <a:t>Nightmare Consequences</a:t>
            </a:r>
          </a:p>
        </p:txBody>
      </p:sp>
      <p:sp>
        <p:nvSpPr>
          <p:cNvPr id="3" name="Slide Number Placeholder 2">
            <a:extLst>
              <a:ext uri="{FF2B5EF4-FFF2-40B4-BE49-F238E27FC236}">
                <a16:creationId xmlns:a16="http://schemas.microsoft.com/office/drawing/2014/main" id="{8D16F7C6-DB77-45E7-95EF-5175B77B9185}"/>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2B7A3204-7F32-4E42-AFF7-B41364502FE8}"/>
              </a:ext>
            </a:extLst>
          </p:cNvPr>
          <p:cNvSpPr>
            <a:spLocks noGrp="1"/>
          </p:cNvSpPr>
          <p:nvPr>
            <p:ph type="body" sz="quarter" idx="10"/>
          </p:nvPr>
        </p:nvSpPr>
        <p:spPr>
          <a:xfrm>
            <a:off x="720648" y="1441697"/>
            <a:ext cx="10058400" cy="4471788"/>
          </a:xfrm>
        </p:spPr>
        <p:txBody>
          <a:bodyPr/>
          <a:lstStyle/>
          <a:p>
            <a:pPr>
              <a:buFont typeface="Arial" panose="020B0604020202020204" pitchFamily="34" charset="0"/>
              <a:buChar char="•"/>
            </a:pPr>
            <a:r>
              <a:rPr lang="en-US" dirty="0"/>
              <a:t> For information systems, consequences/capabilities measured in terms of</a:t>
            </a:r>
            <a:r>
              <a:rPr lang="en-US" baseline="30000" dirty="0"/>
              <a:t>1</a:t>
            </a:r>
            <a:endParaRPr lang="en-US" dirty="0"/>
          </a:p>
          <a:p>
            <a:pPr lvl="1">
              <a:buFont typeface="Arial" panose="020B0604020202020204" pitchFamily="34" charset="0"/>
              <a:buChar char="•"/>
            </a:pPr>
            <a:r>
              <a:rPr lang="en-US" dirty="0"/>
              <a:t>Confidentiality: Ability to protect information from unauthorized access</a:t>
            </a:r>
          </a:p>
          <a:p>
            <a:pPr lvl="1">
              <a:buFont typeface="Arial" panose="020B0604020202020204" pitchFamily="34" charset="0"/>
              <a:buChar char="•"/>
            </a:pPr>
            <a:r>
              <a:rPr lang="en-US" dirty="0"/>
              <a:t>Integrity: Ability to protect information from unauthorized changes</a:t>
            </a:r>
          </a:p>
          <a:p>
            <a:pPr lvl="1">
              <a:buFont typeface="Arial" panose="020B0604020202020204" pitchFamily="34" charset="0"/>
              <a:buChar char="•"/>
            </a:pPr>
            <a:r>
              <a:rPr lang="en-US" dirty="0"/>
              <a:t>Availability: Ability to provide access to system or services when requested</a:t>
            </a:r>
          </a:p>
          <a:p>
            <a:pPr lvl="1">
              <a:buFont typeface="Arial" panose="020B0604020202020204" pitchFamily="34" charset="0"/>
              <a:buChar char="•"/>
            </a:pPr>
            <a:r>
              <a:rPr lang="en-US" dirty="0"/>
              <a:t>(Less frequently) Accountability: Ability to track actions on a system and assign them to specific actors</a:t>
            </a:r>
            <a:r>
              <a:rPr lang="en-US" baseline="30000" dirty="0"/>
              <a:t>2</a:t>
            </a:r>
          </a:p>
          <a:p>
            <a:pPr lvl="1">
              <a:buFont typeface="Arial" panose="020B0604020202020204" pitchFamily="34" charset="0"/>
              <a:buChar char="•"/>
            </a:pPr>
            <a:r>
              <a:rPr lang="en-US" dirty="0"/>
              <a:t>(Less frequently) Assurance: Ability to trust metrics and analysis system to ensure it performs its mission</a:t>
            </a:r>
          </a:p>
          <a:p>
            <a:pPr>
              <a:buFont typeface="Arial" panose="020B0604020202020204" pitchFamily="34" charset="0"/>
              <a:buChar char="•"/>
            </a:pPr>
            <a:r>
              <a:rPr lang="en-US" dirty="0"/>
              <a:t> Nightmare consequence examples</a:t>
            </a:r>
          </a:p>
          <a:p>
            <a:pPr lvl="1">
              <a:buFont typeface="Arial" panose="020B0604020202020204" pitchFamily="34" charset="0"/>
              <a:buChar char="•"/>
            </a:pPr>
            <a:r>
              <a:rPr lang="en-US" dirty="0"/>
              <a:t>Systems that store personal information: Confidentiality</a:t>
            </a:r>
          </a:p>
          <a:p>
            <a:pPr lvl="1">
              <a:buFont typeface="Arial" panose="020B0604020202020204" pitchFamily="34" charset="0"/>
              <a:buChar char="•"/>
            </a:pPr>
            <a:r>
              <a:rPr lang="en-US" dirty="0"/>
              <a:t>Power system: Availability</a:t>
            </a:r>
          </a:p>
          <a:p>
            <a:pPr lvl="1">
              <a:buFont typeface="Arial" panose="020B0604020202020204" pitchFamily="34" charset="0"/>
              <a:buChar char="•"/>
            </a:pPr>
            <a:r>
              <a:rPr lang="en-US" dirty="0"/>
              <a:t>Power system information/control infrastructure: Integrity</a:t>
            </a:r>
          </a:p>
          <a:p>
            <a:pPr lvl="1">
              <a:buFont typeface="Arial" panose="020B0604020202020204" pitchFamily="34" charset="0"/>
              <a:buChar char="•"/>
            </a:pPr>
            <a:r>
              <a:rPr lang="en-US" dirty="0"/>
              <a:t>Web server: Availability</a:t>
            </a:r>
          </a:p>
        </p:txBody>
      </p:sp>
      <p:sp>
        <p:nvSpPr>
          <p:cNvPr id="6" name="TextBox 5">
            <a:extLst>
              <a:ext uri="{FF2B5EF4-FFF2-40B4-BE49-F238E27FC236}">
                <a16:creationId xmlns:a16="http://schemas.microsoft.com/office/drawing/2014/main" id="{248CE152-4E24-424A-88DB-5A902EF3A202}"/>
              </a:ext>
            </a:extLst>
          </p:cNvPr>
          <p:cNvSpPr txBox="1"/>
          <p:nvPr/>
        </p:nvSpPr>
        <p:spPr>
          <a:xfrm>
            <a:off x="720648" y="6291681"/>
            <a:ext cx="7939401" cy="461665"/>
          </a:xfrm>
          <a:prstGeom prst="rect">
            <a:avLst/>
          </a:prstGeom>
          <a:noFill/>
        </p:spPr>
        <p:txBody>
          <a:bodyPr wrap="square" rtlCol="0">
            <a:spAutoFit/>
          </a:bodyPr>
          <a:lstStyle/>
          <a:p>
            <a:r>
              <a:rPr lang="en-US" sz="1200" dirty="0">
                <a:latin typeface="+mj-lt"/>
              </a:rPr>
              <a:t>1. See </a:t>
            </a:r>
            <a:r>
              <a:rPr lang="en-US" sz="1200" dirty="0" err="1">
                <a:latin typeface="+mj-lt"/>
              </a:rPr>
              <a:t>Stoneburner</a:t>
            </a:r>
            <a:r>
              <a:rPr lang="en-US" sz="1200" dirty="0">
                <a:latin typeface="+mj-lt"/>
              </a:rPr>
              <a:t> (2001) for more details.</a:t>
            </a:r>
          </a:p>
          <a:p>
            <a:r>
              <a:rPr lang="en-US" sz="1200" dirty="0">
                <a:latin typeface="+mj-lt"/>
              </a:rPr>
              <a:t>2. For example, see RAND Report 2395: Olympic-Caliber Cybersecurity</a:t>
            </a:r>
          </a:p>
        </p:txBody>
      </p:sp>
    </p:spTree>
    <p:extLst>
      <p:ext uri="{BB962C8B-B14F-4D97-AF65-F5344CB8AC3E}">
        <p14:creationId xmlns:p14="http://schemas.microsoft.com/office/powerpoint/2010/main" val="6156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A626-19AC-41F8-81DA-D46E5403B652}"/>
              </a:ext>
            </a:extLst>
          </p:cNvPr>
          <p:cNvSpPr>
            <a:spLocks noGrp="1"/>
          </p:cNvSpPr>
          <p:nvPr>
            <p:ph type="title"/>
          </p:nvPr>
        </p:nvSpPr>
        <p:spPr/>
        <p:txBody>
          <a:bodyPr/>
          <a:lstStyle/>
          <a:p>
            <a:r>
              <a:rPr lang="en-US" dirty="0"/>
              <a:t>Consequences More Generally</a:t>
            </a:r>
          </a:p>
        </p:txBody>
      </p:sp>
      <p:sp>
        <p:nvSpPr>
          <p:cNvPr id="3" name="Slide Number Placeholder 2">
            <a:extLst>
              <a:ext uri="{FF2B5EF4-FFF2-40B4-BE49-F238E27FC236}">
                <a16:creationId xmlns:a16="http://schemas.microsoft.com/office/drawing/2014/main" id="{842B0383-8140-4767-B31A-F6A5478863F5}"/>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a:extLst>
              <a:ext uri="{FF2B5EF4-FFF2-40B4-BE49-F238E27FC236}">
                <a16:creationId xmlns:a16="http://schemas.microsoft.com/office/drawing/2014/main" id="{AC95903F-04F5-4397-91B5-3802E5426B1F}"/>
              </a:ext>
            </a:extLst>
          </p:cNvPr>
          <p:cNvSpPr>
            <a:spLocks noGrp="1"/>
          </p:cNvSpPr>
          <p:nvPr>
            <p:ph type="body" sz="quarter" idx="10"/>
          </p:nvPr>
        </p:nvSpPr>
        <p:spPr>
          <a:xfrm>
            <a:off x="720648" y="1441697"/>
            <a:ext cx="10058400" cy="5323087"/>
          </a:xfrm>
        </p:spPr>
        <p:txBody>
          <a:bodyPr/>
          <a:lstStyle/>
          <a:p>
            <a:pPr>
              <a:buFont typeface="Arial" panose="020B0604020202020204" pitchFamily="34" charset="0"/>
              <a:buChar char="•"/>
            </a:pPr>
            <a:r>
              <a:rPr lang="en-US" dirty="0"/>
              <a:t> For other projects/applications, we want to quantify consequence impact beyond “the worst thing that can happen”</a:t>
            </a:r>
          </a:p>
          <a:p>
            <a:pPr lvl="1">
              <a:buFont typeface="Arial" panose="020B0604020202020204" pitchFamily="34" charset="0"/>
              <a:buChar char="•"/>
            </a:pPr>
            <a:r>
              <a:rPr lang="en-US" dirty="0"/>
              <a:t>These consequences may be less understood by decision-makers (e.g., system-level impacts)</a:t>
            </a:r>
          </a:p>
          <a:p>
            <a:pPr lvl="1">
              <a:buFont typeface="Arial" panose="020B0604020202020204" pitchFamily="34" charset="0"/>
              <a:buChar char="•"/>
            </a:pPr>
            <a:r>
              <a:rPr lang="en-US" dirty="0"/>
              <a:t>It may be difficult to determine exactly how consequences propagate</a:t>
            </a:r>
          </a:p>
          <a:p>
            <a:pPr lvl="1">
              <a:buFont typeface="Arial" panose="020B0604020202020204" pitchFamily="34" charset="0"/>
              <a:buChar char="•"/>
            </a:pPr>
            <a:r>
              <a:rPr lang="en-US" dirty="0"/>
              <a:t>It can be difficult/impossible to numerically quantify consequences, necessitating qualitative measures</a:t>
            </a:r>
          </a:p>
          <a:p>
            <a:pPr>
              <a:buFont typeface="Arial" panose="020B0604020202020204" pitchFamily="34" charset="0"/>
              <a:buChar char="•"/>
            </a:pPr>
            <a:r>
              <a:rPr lang="en-US" dirty="0"/>
              <a:t> Involved in a few projects that dealt with these issues</a:t>
            </a:r>
          </a:p>
        </p:txBody>
      </p:sp>
    </p:spTree>
    <p:extLst>
      <p:ext uri="{BB962C8B-B14F-4D97-AF65-F5344CB8AC3E}">
        <p14:creationId xmlns:p14="http://schemas.microsoft.com/office/powerpoint/2010/main" val="41598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Quantifying resilience of enterprise network to various cyber attacks</a:t>
            </a:r>
          </a:p>
          <a:p>
            <a:pPr lvl="1">
              <a:buFont typeface="Arial" panose="020B0604020202020204" pitchFamily="34" charset="0"/>
              <a:buChar char="•"/>
            </a:pPr>
            <a:r>
              <a:rPr lang="en-US" dirty="0"/>
              <a:t>Able to simulate network and observe system-level values (e.g., latency, connectivity, uptime)</a:t>
            </a:r>
          </a:p>
          <a:p>
            <a:pPr lvl="2">
              <a:buFont typeface="Arial" panose="020B0604020202020204" pitchFamily="34" charset="0"/>
              <a:buChar char="•"/>
            </a:pPr>
            <a:r>
              <a:rPr lang="en-US" dirty="0"/>
              <a:t>System-level values are noisy</a:t>
            </a:r>
          </a:p>
          <a:p>
            <a:pPr lvl="2">
              <a:buFont typeface="Arial" panose="020B0604020202020204" pitchFamily="34" charset="0"/>
              <a:buChar char="•"/>
            </a:pPr>
            <a:r>
              <a:rPr lang="en-US" dirty="0"/>
              <a:t>Difficult to understand exactly how system-level impacts affect ability to perform mission</a:t>
            </a:r>
          </a:p>
          <a:p>
            <a:pPr lvl="2">
              <a:buFont typeface="Arial" panose="020B0604020202020204" pitchFamily="34" charset="0"/>
              <a:buChar char="•"/>
            </a:pPr>
            <a:r>
              <a:rPr lang="en-US" dirty="0"/>
              <a:t>Decision-makers need higher-level information</a:t>
            </a:r>
          </a:p>
          <a:p>
            <a:pPr lvl="1">
              <a:buFont typeface="Arial" panose="020B0604020202020204" pitchFamily="34" charset="0"/>
              <a:buChar char="•"/>
            </a:pPr>
            <a:r>
              <a:rPr lang="en-US" dirty="0"/>
              <a:t>Performed state estimation to estimate true values</a:t>
            </a:r>
          </a:p>
          <a:p>
            <a:pPr lvl="1">
              <a:buFont typeface="Arial" panose="020B0604020202020204" pitchFamily="34" charset="0"/>
              <a:buChar char="•"/>
            </a:pPr>
            <a:r>
              <a:rPr lang="en-US" dirty="0"/>
              <a:t>Deliberated with team and people familiar with system to convert system-level metrics to higher levels </a:t>
            </a:r>
          </a:p>
          <a:p>
            <a:pPr lvl="2">
              <a:buFont typeface="Arial" panose="020B0604020202020204" pitchFamily="34" charset="0"/>
              <a:buChar char="•"/>
            </a:pPr>
            <a:r>
              <a:rPr lang="en-US" dirty="0"/>
              <a:t>Measures of confidentiality, integrity, and availability for services/capabilities provided by system</a:t>
            </a:r>
          </a:p>
          <a:p>
            <a:pPr lvl="2">
              <a:buFont typeface="Arial" panose="020B0604020202020204" pitchFamily="34" charset="0"/>
              <a:buChar char="•"/>
            </a:pPr>
            <a:r>
              <a:rPr lang="en-US" dirty="0"/>
              <a:t>Measures of ability to perform specific actions given system attributes</a:t>
            </a:r>
          </a:p>
        </p:txBody>
      </p:sp>
    </p:spTree>
    <p:extLst>
      <p:ext uri="{BB962C8B-B14F-4D97-AF65-F5344CB8AC3E}">
        <p14:creationId xmlns:p14="http://schemas.microsoft.com/office/powerpoint/2010/main" val="411343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7520</TotalTime>
  <Words>2334</Words>
  <Application>Microsoft Office PowerPoint</Application>
  <PresentationFormat>Widescreen</PresentationFormat>
  <Paragraphs>315</Paragraphs>
  <Slides>23</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Cambria Math</vt:lpstr>
      <vt:lpstr>Garamond</vt:lpstr>
      <vt:lpstr>Gill Sans MT</vt:lpstr>
      <vt:lpstr>Trebuchet MS</vt:lpstr>
      <vt:lpstr>Sandia Theme 1</vt:lpstr>
      <vt:lpstr>PowerPoint Presentation</vt:lpstr>
      <vt:lpstr>Background</vt:lpstr>
      <vt:lpstr>Risk, Resilience, and Vulnerability Analysis</vt:lpstr>
      <vt:lpstr>Red Teaming</vt:lpstr>
      <vt:lpstr>IDART Process</vt:lpstr>
      <vt:lpstr>IDART Process</vt:lpstr>
      <vt:lpstr>Nightmare Consequences</vt:lpstr>
      <vt:lpstr>Consequences More Generally</vt:lpstr>
      <vt:lpstr>Projects Quantifying Consequence: Network simulation</vt:lpstr>
      <vt:lpstr>IDART Process</vt:lpstr>
      <vt:lpstr>Adversary Models: Generic Threat Matrix</vt:lpstr>
      <vt:lpstr>Generic Threat Matrix</vt:lpstr>
      <vt:lpstr>Analysis to Select Adversarial Model</vt:lpstr>
      <vt:lpstr>Analysis to Select Adversarial Model</vt:lpstr>
      <vt:lpstr>IDART Process</vt:lpstr>
      <vt:lpstr>System Information and Weaknesses</vt:lpstr>
      <vt:lpstr>IDART Process</vt:lpstr>
      <vt:lpstr>Attack Paths</vt:lpstr>
      <vt:lpstr>IDART Process</vt:lpstr>
      <vt:lpstr>Demonstrating Attack Paths</vt:lpstr>
      <vt:lpstr>IDART Takeaways</vt:lpstr>
      <vt:lpstr>Assessing Risk as a Whole</vt:lpstr>
      <vt:lpstr>Qualitative Risk Assessment: Prioritizing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213</cp:revision>
  <dcterms:created xsi:type="dcterms:W3CDTF">2017-10-14T01:15:26Z</dcterms:created>
  <dcterms:modified xsi:type="dcterms:W3CDTF">2019-03-08T20:28:03Z</dcterms:modified>
</cp:coreProperties>
</file>